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265" r:id="rId2"/>
    <p:sldId id="291" r:id="rId3"/>
    <p:sldId id="301" r:id="rId4"/>
    <p:sldId id="302" r:id="rId5"/>
    <p:sldId id="304" r:id="rId6"/>
    <p:sldId id="303" r:id="rId7"/>
    <p:sldId id="292" r:id="rId8"/>
    <p:sldId id="272" r:id="rId9"/>
    <p:sldId id="299" r:id="rId10"/>
    <p:sldId id="282" r:id="rId11"/>
    <p:sldId id="283" r:id="rId12"/>
    <p:sldId id="284" r:id="rId13"/>
    <p:sldId id="285" r:id="rId14"/>
    <p:sldId id="286" r:id="rId15"/>
    <p:sldId id="287" r:id="rId16"/>
    <p:sldId id="293" r:id="rId17"/>
    <p:sldId id="268" r:id="rId18"/>
    <p:sldId id="300" r:id="rId19"/>
    <p:sldId id="279" r:id="rId20"/>
    <p:sldId id="280" r:id="rId21"/>
    <p:sldId id="294" r:id="rId22"/>
    <p:sldId id="270" r:id="rId23"/>
    <p:sldId id="288" r:id="rId24"/>
    <p:sldId id="296" r:id="rId25"/>
    <p:sldId id="297" r:id="rId26"/>
    <p:sldId id="298" r:id="rId27"/>
    <p:sldId id="271" r:id="rId28"/>
    <p:sldId id="281" r:id="rId29"/>
    <p:sldId id="29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8BC7"/>
    <a:srgbClr val="CDCCCC"/>
    <a:srgbClr val="8E1731"/>
    <a:srgbClr val="8D1732"/>
    <a:srgbClr val="94C893"/>
    <a:srgbClr val="000000"/>
    <a:srgbClr val="D8E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64"/>
    <p:restoredTop sz="82314"/>
  </p:normalViewPr>
  <p:slideViewPr>
    <p:cSldViewPr snapToGrid="0" snapToObjects="1">
      <p:cViewPr varScale="1">
        <p:scale>
          <a:sx n="152" d="100"/>
          <a:sy n="152" d="100"/>
        </p:scale>
        <p:origin x="2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897E5C-2243-484B-86C7-CE3D6CFBEA46}" type="datetimeFigureOut">
              <a:rPr lang="en-US" smtClean="0"/>
              <a:t>4/25/19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0D4F3-8770-2E45-8C9D-11FAF17AB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32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myself – sci lib, work with DAVIS (more about us later)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Managing research data: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File naming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File organization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Adding metadata (data to your data about your data)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0D4F3-8770-2E45-8C9D-11FAF17ABA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041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86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them to be machine readable – to read into some programs, to share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65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ThisIsCamelCase</a:t>
            </a:r>
            <a:endParaRPr lang="en-US" dirty="0"/>
          </a:p>
          <a:p>
            <a:endParaRPr lang="en-US" dirty="0"/>
          </a:p>
          <a:p>
            <a:r>
              <a:rPr lang="en-US" dirty="0"/>
              <a:t>Eliminated spaces but can still read the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595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Again, machine readable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77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change how a computer will read/open</a:t>
            </a:r>
          </a:p>
          <a:p>
            <a:r>
              <a:rPr lang="en-US" dirty="0"/>
              <a:t>Helps in recognizing – don’t expect your R code to be in a PDF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284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high-level nomenclature </a:t>
            </a:r>
          </a:p>
          <a:p>
            <a:r>
              <a:rPr lang="en-US" dirty="0"/>
              <a:t>http://</a:t>
            </a:r>
            <a:r>
              <a:rPr lang="en-US" dirty="0" err="1"/>
              <a:t>classic.sdss.org</a:t>
            </a:r>
            <a:r>
              <a:rPr lang="en-US" dirty="0"/>
              <a:t>/dr6/</a:t>
            </a:r>
            <a:r>
              <a:rPr lang="en-US" dirty="0" err="1"/>
              <a:t>dm</a:t>
            </a:r>
            <a:r>
              <a:rPr lang="en-US" dirty="0"/>
              <a:t>/</a:t>
            </a:r>
            <a:r>
              <a:rPr lang="en-US" dirty="0" err="1"/>
              <a:t>flatFiles</a:t>
            </a:r>
            <a:r>
              <a:rPr lang="en-US" dirty="0"/>
              <a:t>/</a:t>
            </a:r>
            <a:r>
              <a:rPr lang="en-US" dirty="0" err="1"/>
              <a:t>spSpec.html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www.sdss.org</a:t>
            </a:r>
            <a:r>
              <a:rPr lang="en-US" dirty="0"/>
              <a:t>/dr14/manga/manga-data/data-model/</a:t>
            </a:r>
          </a:p>
          <a:p>
            <a:endParaRPr lang="en-US" dirty="0"/>
          </a:p>
          <a:p>
            <a:r>
              <a:rPr lang="en-US" dirty="0"/>
              <a:t>Long file names, nested folders (long path) can cause problems with certain tools like command 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86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Organization = you can search and find</a:t>
            </a:r>
          </a:p>
          <a:p>
            <a:r>
              <a:rPr lang="en-US" dirty="0"/>
              <a:t>Being able to share is secondary</a:t>
            </a:r>
          </a:p>
          <a:p>
            <a:r>
              <a:rPr lang="en-US" dirty="0"/>
              <a:t>For certain projects, dynamically linking, if Excel is your primary tool interaction with your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640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Metadata!  </a:t>
            </a:r>
          </a:p>
          <a:p>
            <a:endParaRPr lang="en-US" dirty="0"/>
          </a:p>
          <a:p>
            <a:r>
              <a:rPr lang="en-US" dirty="0"/>
              <a:t>START WITH EXAMPLE - http://</a:t>
            </a:r>
            <a:r>
              <a:rPr lang="en-US" dirty="0" err="1"/>
              <a:t>cdsarc.u-strasbg.fr</a:t>
            </a:r>
            <a:r>
              <a:rPr lang="en-US" dirty="0"/>
              <a:t>/viz-bin/</a:t>
            </a:r>
            <a:r>
              <a:rPr lang="en-US" dirty="0" err="1"/>
              <a:t>Cat?cat</a:t>
            </a:r>
            <a:r>
              <a:rPr lang="en-US" dirty="0"/>
              <a:t>=B%2Fchandra&amp;target=</a:t>
            </a:r>
            <a:r>
              <a:rPr lang="en-US" dirty="0" err="1"/>
              <a:t>readme&amp;menu</a:t>
            </a:r>
            <a:r>
              <a:rPr lang="en-US" dirty="0"/>
              <a:t>=on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827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1243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04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0D4F3-8770-2E45-8C9D-11FAF17ABA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305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 err="1"/>
              <a:t>libraries.ou.edu</a:t>
            </a:r>
            <a:r>
              <a:rPr lang="en-US" dirty="0"/>
              <a:t> and search for readme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381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Handouts option – pass out a worksheet with this same representation, ask groups to discuss for a few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20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033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Spreadsheets – tables that we interact with through software like excel, </a:t>
            </a:r>
          </a:p>
          <a:p>
            <a:r>
              <a:rPr lang="en-US" dirty="0"/>
              <a:t>“Flat” files – no formatting, just text, lists of data</a:t>
            </a:r>
          </a:p>
          <a:p>
            <a:r>
              <a:rPr lang="en-US" dirty="0"/>
              <a:t>Database – container that adds structure to data (kind of like directories/folders for our files)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4710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Spreadsheets are a good place to start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038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Flat = no formatting</a:t>
            </a:r>
          </a:p>
          <a:p>
            <a:r>
              <a:rPr lang="en-US" dirty="0"/>
              <a:t>csv = comma separated values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99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Database – container that adds structure to data</a:t>
            </a:r>
          </a:p>
          <a:p>
            <a:r>
              <a:rPr lang="en-US" dirty="0"/>
              <a:t>Relational data – example several tables that relate to each other, can be used together</a:t>
            </a:r>
          </a:p>
          <a:p>
            <a:r>
              <a:rPr lang="en-US" dirty="0"/>
              <a:t>SQL – structured query language, covered in Carpentries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151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these on the handout!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05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Communicate with future you.</a:t>
            </a:r>
          </a:p>
          <a:p>
            <a:r>
              <a:rPr lang="en-US" dirty="0"/>
              <a:t>With research, you are writing the book.  No source/textbook to refer 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0D4F3-8770-2E45-8C9D-11FAF17ABA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063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Leaving a lab/research group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Summer research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Undergrad project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Graduating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New job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0D4F3-8770-2E45-8C9D-11FAF17ABAE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685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Working with people on the same/similar data?</a:t>
            </a:r>
          </a:p>
          <a:p>
            <a:r>
              <a:rPr lang="en-US" dirty="0"/>
              <a:t>Share storage; cloud, hard drive?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0D4F3-8770-2E45-8C9D-11FAF17ABAE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69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Science!</a:t>
            </a:r>
          </a:p>
          <a:p>
            <a:r>
              <a:rPr lang="en-US" dirty="0"/>
              <a:t>If it’s easy (for you or if you make it public) to find your data, it’s easy to share your data, more people will use your data</a:t>
            </a:r>
          </a:p>
          <a:p>
            <a:r>
              <a:rPr lang="en-US" dirty="0"/>
              <a:t>After publishing, if someone asks for something, you will save time by having followed these strategies for managing your data.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0D4F3-8770-2E45-8C9D-11FAF17ABAE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779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Handouts option – pass out a worksheet with this same representation, ask groups to discuss for a few minutes</a:t>
            </a:r>
          </a:p>
          <a:p>
            <a:endParaRPr lang="en-US" dirty="0"/>
          </a:p>
          <a:p>
            <a:r>
              <a:rPr lang="en-US" dirty="0"/>
              <a:t>What do you know?</a:t>
            </a:r>
          </a:p>
          <a:p>
            <a:r>
              <a:rPr lang="en-US" dirty="0"/>
              <a:t>What is Amanda looking at?</a:t>
            </a:r>
          </a:p>
          <a:p>
            <a:r>
              <a:rPr lang="en-US" dirty="0"/>
              <a:t>What is this background information she spoke of?</a:t>
            </a:r>
          </a:p>
          <a:p>
            <a:r>
              <a:rPr lang="en-US" dirty="0"/>
              <a:t>What measurements has she made?</a:t>
            </a:r>
          </a:p>
          <a:p>
            <a:r>
              <a:rPr lang="en-US" dirty="0"/>
              <a:t>What analysis has she done?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833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 name communicates contents w/o having to open</a:t>
            </a:r>
          </a:p>
          <a:p>
            <a:r>
              <a:rPr lang="en-US" dirty="0"/>
              <a:t>  -&gt; adds some metadata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70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data.csv</a:t>
            </a:r>
            <a:r>
              <a:rPr lang="en-US" dirty="0"/>
              <a:t> might be fine at the beginning but you could have different projects/datasets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35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4220B2-C771-AE4F-8FE7-EB11078544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013"/>
          <a:stretch/>
        </p:blipFill>
        <p:spPr>
          <a:xfrm>
            <a:off x="0" y="-1"/>
            <a:ext cx="12192000" cy="599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0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Text Placeholder 2">
            <a:extLst>
              <a:ext uri="{FF2B5EF4-FFF2-40B4-BE49-F238E27FC236}">
                <a16:creationId xmlns:a16="http://schemas.microsoft.com/office/drawing/2014/main" id="{A1E63992-3678-4440-AC42-4DA11D3FBD4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600201"/>
            <a:ext cx="10972800" cy="415980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32">
            <a:extLst>
              <a:ext uri="{FF2B5EF4-FFF2-40B4-BE49-F238E27FC236}">
                <a16:creationId xmlns:a16="http://schemas.microsoft.com/office/drawing/2014/main" id="{99EAABD5-A2BE-4C45-ADAD-C05B74CA4F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AAB0CA-5B98-4C42-98D9-2D3A354B3B9D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7914A7B-A442-5043-BB9D-3CD963C42E3F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BA6BC723-8099-ED43-B0F0-E4FC981BD51C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2EC75C5A-889A-F444-B654-D78203924767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 Diagonal Corner Rectangle 17">
                <a:extLst>
                  <a:ext uri="{FF2B5EF4-FFF2-40B4-BE49-F238E27FC236}">
                    <a16:creationId xmlns:a16="http://schemas.microsoft.com/office/drawing/2014/main" id="{4FA9DE38-4414-DE47-B178-AFBA0370262E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62D7010-42CD-0046-98BE-A98FAE62D111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52FBCA-23ED-0D49-9E03-E3C66D176FDC}"/>
              </a:ext>
            </a:extLst>
          </p:cNvPr>
          <p:cNvGrpSpPr/>
          <p:nvPr userDrawn="1"/>
        </p:nvGrpSpPr>
        <p:grpSpPr>
          <a:xfrm rot="10800000"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847BDCB-8841-4E47-9085-58397A220DC0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29CAAB8B-26C9-C943-A950-BA9E40F83300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0A3250A1-1D86-2F46-92D6-881AE7D93D9E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 Diagonal Corner Rectangle 23">
                <a:extLst>
                  <a:ext uri="{FF2B5EF4-FFF2-40B4-BE49-F238E27FC236}">
                    <a16:creationId xmlns:a16="http://schemas.microsoft.com/office/drawing/2014/main" id="{1D819073-1129-0C46-8830-CAC821999C0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6D7932E-CA18-CA46-8A0A-DD42D6C2C29C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9250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ertical Title 1">
            <a:extLst>
              <a:ext uri="{FF2B5EF4-FFF2-40B4-BE49-F238E27FC236}">
                <a16:creationId xmlns:a16="http://schemas.microsoft.com/office/drawing/2014/main" id="{4945D1F3-6DA7-944D-8F98-EBE1BD9F8916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839200" y="274649"/>
            <a:ext cx="2743200" cy="5470963"/>
          </a:xfrm>
          <a:prstGeom prst="rect">
            <a:avLst/>
          </a:prstGeom>
        </p:spPr>
        <p:txBody>
          <a:bodyPr vert="eaVert" anchor="ctr"/>
          <a:lstStyle>
            <a:lvl1pPr algn="ctr">
              <a:defRPr sz="3600" b="1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6" name="Vertical Text Placeholder 2">
            <a:extLst>
              <a:ext uri="{FF2B5EF4-FFF2-40B4-BE49-F238E27FC236}">
                <a16:creationId xmlns:a16="http://schemas.microsoft.com/office/drawing/2014/main" id="{60726F8C-00A6-2849-B537-77354CFD139E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488272" y="274639"/>
            <a:ext cx="8147728" cy="547984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807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C8F5E46-07F9-DB42-81C2-3FECCFDD7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32">
            <a:extLst>
              <a:ext uri="{FF2B5EF4-FFF2-40B4-BE49-F238E27FC236}">
                <a16:creationId xmlns:a16="http://schemas.microsoft.com/office/drawing/2014/main" id="{C3003C1E-896F-1648-9F73-CBBDC3A58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8F3EB3-EF9B-A440-9832-A1BB2ADC4904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E161901-976D-5E4C-8EDD-A69224CE8BAC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3" name="Round Diagonal Corner Rectangle 12">
                <a:extLst>
                  <a:ext uri="{FF2B5EF4-FFF2-40B4-BE49-F238E27FC236}">
                    <a16:creationId xmlns:a16="http://schemas.microsoft.com/office/drawing/2014/main" id="{9DA2D972-B16A-7C49-A334-68657373855B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ound Diagonal Corner Rectangle 13">
                <a:extLst>
                  <a:ext uri="{FF2B5EF4-FFF2-40B4-BE49-F238E27FC236}">
                    <a16:creationId xmlns:a16="http://schemas.microsoft.com/office/drawing/2014/main" id="{7D9F0ADE-2ADC-2E48-86F9-42C5D3BC2189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4F2BBAC9-ABFA-EB41-91B3-1B1A520842A1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EFAD7B-FD4C-3A47-A7A1-A848B53351D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EF07A1-4BD8-6244-B400-B5B1F5A8EF9E}"/>
              </a:ext>
            </a:extLst>
          </p:cNvPr>
          <p:cNvGrpSpPr/>
          <p:nvPr userDrawn="1"/>
        </p:nvGrpSpPr>
        <p:grpSpPr>
          <a:xfrm rot="10800000"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724DBB-0E25-8A46-800A-863F2CBCC4B5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BC9A81C-D9DC-734D-A2CC-C86D085044D9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4FC26E3F-79CA-2948-A5E2-D0D339A1D5C8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FE95BC62-B0BA-0644-9423-E377CE796AD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0F62647-526E-844D-872A-10B47AD363C7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5566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337E16B-11F9-6546-B5F6-70BABE1AB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84" y="4406911"/>
            <a:ext cx="10363200" cy="136207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600" b="1" cap="all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46F90AA-DA2A-5C43-BA38-54DFC74F5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5pPr>
            <a:lvl6pPr marL="1714414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6pPr>
            <a:lvl7pPr marL="2057298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8pPr>
            <a:lvl9pPr marL="274306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931753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F43EEB6-89B0-834D-BF97-E4A9B625C9D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64062" y="1600201"/>
            <a:ext cx="5384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53049F9-4598-FF4D-BA84-F66C4EB7B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48400" y="1600201"/>
            <a:ext cx="53340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itle 32">
            <a:extLst>
              <a:ext uri="{FF2B5EF4-FFF2-40B4-BE49-F238E27FC236}">
                <a16:creationId xmlns:a16="http://schemas.microsoft.com/office/drawing/2014/main" id="{60E634AB-BC03-6447-9FC7-2ED4A3CC47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B24D15-87C4-4746-A2B4-54C0E01F47EF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8A57BC3-457D-6047-BA50-517265ADABE1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B6053FB0-9E38-1547-8128-C747FA173625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ound Diagonal Corner Rectangle 19">
                <a:extLst>
                  <a:ext uri="{FF2B5EF4-FFF2-40B4-BE49-F238E27FC236}">
                    <a16:creationId xmlns:a16="http://schemas.microsoft.com/office/drawing/2014/main" id="{E9AAD96A-8E3A-1948-9A4E-5DD957FEFD2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5AF33F87-5ECD-F944-9EBF-85F6631ED657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56A71B-D49B-144E-9313-8AE3BBB5C292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032AEF-8BBB-6D40-B2D4-EB9FFFF5B2EC}"/>
              </a:ext>
            </a:extLst>
          </p:cNvPr>
          <p:cNvGrpSpPr/>
          <p:nvPr userDrawn="1"/>
        </p:nvGrpSpPr>
        <p:grpSpPr>
          <a:xfrm rot="10800000"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26CE490-125F-9048-813F-178BE8E179F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5" name="Round Diagonal Corner Rectangle 24">
                <a:extLst>
                  <a:ext uri="{FF2B5EF4-FFF2-40B4-BE49-F238E27FC236}">
                    <a16:creationId xmlns:a16="http://schemas.microsoft.com/office/drawing/2014/main" id="{5ED419BB-9B74-7941-AC6A-ADF425BE35B4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ound Diagonal Corner Rectangle 25">
                <a:extLst>
                  <a:ext uri="{FF2B5EF4-FFF2-40B4-BE49-F238E27FC236}">
                    <a16:creationId xmlns:a16="http://schemas.microsoft.com/office/drawing/2014/main" id="{1454FFEE-4148-5E4D-8D6D-848E2081CF8A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B18CE487-85A5-9040-BF6D-01DC3956A7E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0E96D9-FF2B-F846-A6EA-3CE4CBC40D1F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5875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52395DC-C0AE-DF49-85D2-A28C7C41E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94BF3C8-8610-584B-AAA9-8893AB7D03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E64896E-2AF1-F448-92A3-853AE07FEBF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09600" y="2208741"/>
            <a:ext cx="5386917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517C657-E305-2D43-978C-537FCD037E7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94436" y="2208741"/>
            <a:ext cx="5387971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itle 32">
            <a:extLst>
              <a:ext uri="{FF2B5EF4-FFF2-40B4-BE49-F238E27FC236}">
                <a16:creationId xmlns:a16="http://schemas.microsoft.com/office/drawing/2014/main" id="{53E3DB66-25D7-BD44-A1C3-6B8C17D6C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ECD406-DFBA-3B4F-A57D-4325A2177EBC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E752EA-FA99-7A43-8CA4-7519B5BA8AF9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64B5EE01-A6E7-954A-A8D2-4A3868953FF6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FE2900F7-DA15-0C4F-A1BA-701C0D6C3080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75019066-163A-A144-8BB3-440C4A1358E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5E1B4-53C2-3648-96FC-F49194602B9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0B7E670-8956-D047-9700-DB410D2390DF}"/>
              </a:ext>
            </a:extLst>
          </p:cNvPr>
          <p:cNvGrpSpPr/>
          <p:nvPr userDrawn="1"/>
        </p:nvGrpSpPr>
        <p:grpSpPr>
          <a:xfrm rot="10800000"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0150FD8-811E-DE46-9EC2-056855D972D6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E8A80DCB-24D5-2945-8728-51AECA9F9C6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ound Diagonal Corner Rectangle 27">
                <a:extLst>
                  <a:ext uri="{FF2B5EF4-FFF2-40B4-BE49-F238E27FC236}">
                    <a16:creationId xmlns:a16="http://schemas.microsoft.com/office/drawing/2014/main" id="{AC5A86DD-33DC-234F-9E39-963FEA3290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 Diagonal Corner Rectangle 28">
                <a:extLst>
                  <a:ext uri="{FF2B5EF4-FFF2-40B4-BE49-F238E27FC236}">
                    <a16:creationId xmlns:a16="http://schemas.microsoft.com/office/drawing/2014/main" id="{23006AD9-A904-FD44-A40F-739D0064373B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708B6D6-287E-9E4B-B1BC-FC1846C18C7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2872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2">
            <a:extLst>
              <a:ext uri="{FF2B5EF4-FFF2-40B4-BE49-F238E27FC236}">
                <a16:creationId xmlns:a16="http://schemas.microsoft.com/office/drawing/2014/main" id="{0089BF0D-90E8-0644-B68A-54651CFF1D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2EBB74-7ECC-4E4B-AB18-0D9009247AF5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8C13478-BE83-CD40-9562-215DC6CC117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0E22A286-31C7-C644-A4E9-55205188B25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5D4AD4DD-DAA2-1A41-A966-26324061CA8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EFA87F12-CCE3-E140-B8AD-A2ABA7036ED0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3D35C4-1A47-944F-B41F-DABB6E25D42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C1B21ED-3EC1-4B43-9254-8B3887A4344D}"/>
              </a:ext>
            </a:extLst>
          </p:cNvPr>
          <p:cNvGrpSpPr/>
          <p:nvPr userDrawn="1"/>
        </p:nvGrpSpPr>
        <p:grpSpPr>
          <a:xfrm rot="10800000"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AB4B1A-EF07-774F-A85F-CBBA5F43E2A7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F5CF3FE-6C97-6045-9AA9-65DD11DE96B7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D6B96F73-A486-DE4B-B698-1D885CF567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E61192A4-05B1-C349-8939-F3AE373B649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ABF3DCA-FE0A-F646-B5C3-4AA0EA54AC40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157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4333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91B840E-5053-784E-BB17-EDE2DA1F4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1589037"/>
            <a:ext cx="4526400" cy="41349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522A3B6-DB20-8945-AFE9-192B72B02B9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51170" y="648170"/>
            <a:ext cx="6360000" cy="5115691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32">
            <a:extLst>
              <a:ext uri="{FF2B5EF4-FFF2-40B4-BE49-F238E27FC236}">
                <a16:creationId xmlns:a16="http://schemas.microsoft.com/office/drawing/2014/main" id="{E11F9DAF-F188-BB47-A163-E562D104D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3965741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CF574B-C933-E841-AF5B-311045DB39BE}"/>
              </a:ext>
            </a:extLst>
          </p:cNvPr>
          <p:cNvGrpSpPr/>
          <p:nvPr userDrawn="1"/>
        </p:nvGrpSpPr>
        <p:grpSpPr>
          <a:xfrm rot="10800000"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37C562C-E9FF-804F-AC2C-5E42FBFCFDEE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E981BEF-CE55-464A-8D36-902EA4CB7AF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87B81E55-7C50-9442-BF22-FD96A12C12A6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953601EC-E644-5E4F-AD83-8D754030E028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A93746B-7680-034F-B4E8-93209A7B676B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1658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86AE9DD-7A3E-9C4D-B1FB-A15437397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9717" y="4579200"/>
            <a:ext cx="7315200" cy="5760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lang="en-US" sz="3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26FFF07-DD61-A44C-B8FC-07402D4922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389717" y="612786"/>
            <a:ext cx="7315200" cy="3815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7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4" indent="0">
              <a:buNone/>
              <a:defRPr sz="1500"/>
            </a:lvl6pPr>
            <a:lvl7pPr marL="2057298" indent="0">
              <a:buNone/>
              <a:defRPr sz="1500"/>
            </a:lvl7pPr>
            <a:lvl8pPr marL="2400180" indent="0">
              <a:buNone/>
              <a:defRPr sz="1500"/>
            </a:lvl8pPr>
            <a:lvl9pPr marL="274306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A3F1D29-D57F-A740-8200-A739224EA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89717" y="5155200"/>
            <a:ext cx="7315200" cy="48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812386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1BFACB5-E228-5348-AAB6-2EF9FB68EA87}"/>
              </a:ext>
            </a:extLst>
          </p:cNvPr>
          <p:cNvSpPr txBox="1"/>
          <p:nvPr userDrawn="1"/>
        </p:nvSpPr>
        <p:spPr>
          <a:xfrm>
            <a:off x="8527355" y="6171276"/>
            <a:ext cx="3413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200" b="1" i="1" kern="1200" dirty="0">
                <a:solidFill>
                  <a:srgbClr val="8E1731"/>
                </a:solidFill>
                <a:effectLst/>
                <a:latin typeface="+mn-lt"/>
                <a:ea typeface="+mn-ea"/>
                <a:cs typeface="+mn-cs"/>
              </a:rPr>
              <a:t>Forge the future, Sooner, at the</a:t>
            </a:r>
            <a:endParaRPr lang="en-US" sz="1200" b="1" i="0" kern="1200" dirty="0">
              <a:solidFill>
                <a:srgbClr val="8E173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i="1" kern="1200" dirty="0">
                <a:solidFill>
                  <a:srgbClr val="8E1731"/>
                </a:solidFill>
                <a:effectLst/>
                <a:latin typeface="+mn-lt"/>
                <a:ea typeface="+mn-ea"/>
                <a:cs typeface="+mn-cs"/>
              </a:rPr>
              <a:t>intellectual crossroads of the university</a:t>
            </a:r>
            <a:endParaRPr lang="en-US" sz="1200" b="1" i="0" kern="1200" dirty="0">
              <a:solidFill>
                <a:srgbClr val="8E173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8C6D75E-6122-DB41-913C-4D388A5F619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51472" y="6028325"/>
            <a:ext cx="2990273" cy="74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2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1" r:id="rId3"/>
    <p:sldLayoutId id="2147483663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content/how-make-readmetxt-fil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content/how-make-readmetxt-fil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content/how-make-readmetxt-fil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content/how-make-readmetxt-fil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dsl" TargetMode="External"/><Relationship Id="rId2" Type="http://schemas.openxmlformats.org/officeDocument/2006/relationships/hyperlink" Target="https://libraries.ou.edu/davis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libraries.ou.edu/carpentries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318C8198-7484-4040-9D03-425448E3ED98}"/>
              </a:ext>
            </a:extLst>
          </p:cNvPr>
          <p:cNvSpPr txBox="1">
            <a:spLocks/>
          </p:cNvSpPr>
          <p:nvPr/>
        </p:nvSpPr>
        <p:spPr>
          <a:xfrm>
            <a:off x="2661626" y="2715552"/>
            <a:ext cx="6868748" cy="562544"/>
          </a:xfrm>
          <a:prstGeom prst="rect">
            <a:avLst/>
          </a:prstGeom>
          <a:effectLst>
            <a:outerShdw blurRad="63500" sx="111000" sy="111000" algn="ctr" rotWithShape="0">
              <a:schemeClr val="accent1">
                <a:lumMod val="50000"/>
                <a:alpha val="40000"/>
              </a:scheme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Managing Research Data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FD027FB-44D6-2A4B-A570-CBB529F6D973}"/>
              </a:ext>
            </a:extLst>
          </p:cNvPr>
          <p:cNvSpPr txBox="1">
            <a:spLocks/>
          </p:cNvSpPr>
          <p:nvPr/>
        </p:nvSpPr>
        <p:spPr>
          <a:xfrm>
            <a:off x="4012561" y="3340088"/>
            <a:ext cx="4166879" cy="519545"/>
          </a:xfrm>
          <a:prstGeom prst="rect">
            <a:avLst/>
          </a:prstGeom>
          <a:effectLst>
            <a:outerShdw blurRad="63500" sx="111000" sy="111000" algn="ctr" rotWithShape="0">
              <a:schemeClr val="accent1">
                <a:lumMod val="50000"/>
                <a:alpha val="40000"/>
              </a:scheme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Survival Skills Series</a:t>
            </a:r>
          </a:p>
        </p:txBody>
      </p:sp>
    </p:spTree>
    <p:extLst>
      <p:ext uri="{BB962C8B-B14F-4D97-AF65-F5344CB8AC3E}">
        <p14:creationId xmlns:p14="http://schemas.microsoft.com/office/powerpoint/2010/main" val="1123119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/>
              <a:t>Is a date appropriate?  </a:t>
            </a:r>
            <a:r>
              <a:rPr lang="en-US" sz="3200" dirty="0" err="1"/>
              <a:t>YYYYMMDDleafcolor.dat</a:t>
            </a:r>
            <a:endParaRPr lang="en-US" sz="3200" dirty="0"/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/>
              <a:t>Are there multiple observers?  </a:t>
            </a:r>
            <a:r>
              <a:rPr lang="en-US" sz="3200" dirty="0" err="1"/>
              <a:t>YYYYMMDD_counts_ABS.csv</a:t>
            </a:r>
            <a:endParaRPr lang="en-US" sz="3200" dirty="0"/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706604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Use – or _ or capitalization </a:t>
            </a:r>
            <a:r>
              <a:rPr lang="en-US" sz="3600" i="1" dirty="0"/>
              <a:t>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/>
              <a:t>this </a:t>
            </a:r>
            <a:r>
              <a:rPr lang="en-US" sz="3200" dirty="0" err="1"/>
              <a:t>file.docx</a:t>
            </a:r>
            <a:endParaRPr lang="en-US" sz="3200" dirty="0"/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3275738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/>
              <a:t>this </a:t>
            </a:r>
            <a:r>
              <a:rPr lang="en-US" sz="3200" dirty="0" err="1"/>
              <a:t>file.docx</a:t>
            </a:r>
            <a:endParaRPr lang="en-US" sz="3200" dirty="0"/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ym typeface="Wingdings" pitchFamily="2" charset="2"/>
              </a:rPr>
              <a:t>ThisFile.docx</a:t>
            </a:r>
            <a:endParaRPr lang="en-US" sz="3200" dirty="0"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ym typeface="Wingdings" pitchFamily="2" charset="2"/>
              </a:rPr>
              <a:t>this_file.docx</a:t>
            </a:r>
            <a:r>
              <a:rPr lang="en-US" sz="3200" dirty="0"/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816460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476450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4208329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3574197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17949" y="1847088"/>
            <a:ext cx="5384800" cy="4123702"/>
          </a:xfrm>
        </p:spPr>
        <p:txBody>
          <a:bodyPr>
            <a:normAutofit fontScale="92500" lnSpcReduction="20000"/>
          </a:bodyPr>
          <a:lstStyle/>
          <a:p>
            <a:pPr marL="0" indent="0"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3600" dirty="0" err="1"/>
              <a:t>new_research_project</a:t>
            </a:r>
            <a:endParaRPr lang="en-US" sz="3600" dirty="0"/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/>
              <a:t>data</a:t>
            </a:r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 err="1"/>
              <a:t>raw_data</a:t>
            </a:r>
            <a:endParaRPr lang="en-US" sz="3000" dirty="0"/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 err="1"/>
              <a:t>processed_data</a:t>
            </a:r>
            <a:endParaRPr lang="en-US" sz="3000" dirty="0"/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/>
              <a:t>analysis</a:t>
            </a:r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/>
              <a:t>question1</a:t>
            </a:r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/>
              <a:t>question2</a:t>
            </a:r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/>
              <a:t>literature</a:t>
            </a:r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 err="1"/>
              <a:t>write_up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Organization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A0A7AD-BFAB-B84D-BBAD-F9C5CA8BF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402" y="1847088"/>
            <a:ext cx="4332640" cy="4245240"/>
          </a:xfrm>
          <a:prstGeom prst="rect">
            <a:avLst/>
          </a:prstGeom>
        </p:spPr>
      </p:pic>
      <p:sp>
        <p:nvSpPr>
          <p:cNvPr id="8" name="L-Shape 7">
            <a:extLst>
              <a:ext uri="{FF2B5EF4-FFF2-40B4-BE49-F238E27FC236}">
                <a16:creationId xmlns:a16="http://schemas.microsoft.com/office/drawing/2014/main" id="{E48889F3-550C-3641-9011-ED0277AF5458}"/>
              </a:ext>
            </a:extLst>
          </p:cNvPr>
          <p:cNvSpPr/>
          <p:nvPr/>
        </p:nvSpPr>
        <p:spPr>
          <a:xfrm>
            <a:off x="2533880" y="2214390"/>
            <a:ext cx="672028" cy="330506"/>
          </a:xfrm>
          <a:prstGeom prst="corner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A1B841FC-62FF-6246-B389-7B9542581B77}"/>
              </a:ext>
            </a:extLst>
          </p:cNvPr>
          <p:cNvSpPr/>
          <p:nvPr/>
        </p:nvSpPr>
        <p:spPr>
          <a:xfrm>
            <a:off x="3275584" y="2713423"/>
            <a:ext cx="483479" cy="330506"/>
          </a:xfrm>
          <a:prstGeom prst="corner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-Shape 10">
            <a:extLst>
              <a:ext uri="{FF2B5EF4-FFF2-40B4-BE49-F238E27FC236}">
                <a16:creationId xmlns:a16="http://schemas.microsoft.com/office/drawing/2014/main" id="{8932DC15-169C-834B-9499-7F827483A1CE}"/>
              </a:ext>
            </a:extLst>
          </p:cNvPr>
          <p:cNvSpPr/>
          <p:nvPr/>
        </p:nvSpPr>
        <p:spPr>
          <a:xfrm>
            <a:off x="2533880" y="2544896"/>
            <a:ext cx="672028" cy="1442489"/>
          </a:xfrm>
          <a:prstGeom prst="corner">
            <a:avLst>
              <a:gd name="adj1" fmla="val 32642"/>
              <a:gd name="adj2" fmla="val 29006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-Shape 13">
            <a:extLst>
              <a:ext uri="{FF2B5EF4-FFF2-40B4-BE49-F238E27FC236}">
                <a16:creationId xmlns:a16="http://schemas.microsoft.com/office/drawing/2014/main" id="{84128143-265C-E441-B680-3FB963AB60E4}"/>
              </a:ext>
            </a:extLst>
          </p:cNvPr>
          <p:cNvSpPr/>
          <p:nvPr/>
        </p:nvSpPr>
        <p:spPr>
          <a:xfrm>
            <a:off x="2533880" y="3987385"/>
            <a:ext cx="672028" cy="1319133"/>
          </a:xfrm>
          <a:prstGeom prst="corner">
            <a:avLst>
              <a:gd name="adj1" fmla="val 32642"/>
              <a:gd name="adj2" fmla="val 29006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-Shape 14">
            <a:extLst>
              <a:ext uri="{FF2B5EF4-FFF2-40B4-BE49-F238E27FC236}">
                <a16:creationId xmlns:a16="http://schemas.microsoft.com/office/drawing/2014/main" id="{E245C3A6-4BF8-4A4A-AEB7-B8D276B2DD82}"/>
              </a:ext>
            </a:extLst>
          </p:cNvPr>
          <p:cNvSpPr/>
          <p:nvPr/>
        </p:nvSpPr>
        <p:spPr>
          <a:xfrm>
            <a:off x="2533880" y="5280205"/>
            <a:ext cx="672028" cy="453609"/>
          </a:xfrm>
          <a:prstGeom prst="corner">
            <a:avLst>
              <a:gd name="adj1" fmla="val 42556"/>
              <a:gd name="adj2" fmla="val 42225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-Shape 15">
            <a:extLst>
              <a:ext uri="{FF2B5EF4-FFF2-40B4-BE49-F238E27FC236}">
                <a16:creationId xmlns:a16="http://schemas.microsoft.com/office/drawing/2014/main" id="{CC0E2DEC-4CB9-F048-8FF0-DCCCE47C4244}"/>
              </a:ext>
            </a:extLst>
          </p:cNvPr>
          <p:cNvSpPr/>
          <p:nvPr/>
        </p:nvSpPr>
        <p:spPr>
          <a:xfrm>
            <a:off x="3275583" y="3105944"/>
            <a:ext cx="483479" cy="330506"/>
          </a:xfrm>
          <a:prstGeom prst="corner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-Shape 16">
            <a:extLst>
              <a:ext uri="{FF2B5EF4-FFF2-40B4-BE49-F238E27FC236}">
                <a16:creationId xmlns:a16="http://schemas.microsoft.com/office/drawing/2014/main" id="{909C5140-7866-954B-A8FF-E1994D8D2EEC}"/>
              </a:ext>
            </a:extLst>
          </p:cNvPr>
          <p:cNvSpPr/>
          <p:nvPr/>
        </p:nvSpPr>
        <p:spPr>
          <a:xfrm>
            <a:off x="3275582" y="4481698"/>
            <a:ext cx="483479" cy="330506"/>
          </a:xfrm>
          <a:prstGeom prst="corner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-Shape 17">
            <a:extLst>
              <a:ext uri="{FF2B5EF4-FFF2-40B4-BE49-F238E27FC236}">
                <a16:creationId xmlns:a16="http://schemas.microsoft.com/office/drawing/2014/main" id="{9A91321D-938B-8E4A-A0A5-37F1852075FE}"/>
              </a:ext>
            </a:extLst>
          </p:cNvPr>
          <p:cNvSpPr/>
          <p:nvPr/>
        </p:nvSpPr>
        <p:spPr>
          <a:xfrm>
            <a:off x="3275583" y="4062711"/>
            <a:ext cx="483479" cy="330506"/>
          </a:xfrm>
          <a:prstGeom prst="corner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827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FFA57D-D57D-9E4A-92C8-4E484DDF9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2418"/>
            <a:ext cx="10972800" cy="47814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Create README for each file or data set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Write as plain text file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Information to include:</a:t>
            </a:r>
          </a:p>
          <a:p>
            <a:pPr marL="342882" lvl="1" indent="0" algn="ctr">
              <a:spcBef>
                <a:spcPts val="1100"/>
              </a:spcBef>
              <a:spcAft>
                <a:spcPts val="600"/>
              </a:spcAft>
              <a:buNone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https://libraries.ou.edu/content/how-make-readmetxt-file</a:t>
            </a: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README files</a:t>
            </a:r>
          </a:p>
        </p:txBody>
      </p:sp>
    </p:spTree>
    <p:extLst>
      <p:ext uri="{BB962C8B-B14F-4D97-AF65-F5344CB8AC3E}">
        <p14:creationId xmlns:p14="http://schemas.microsoft.com/office/powerpoint/2010/main" val="4219542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FFA57D-D57D-9E4A-92C8-4E484DDF9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2418"/>
            <a:ext cx="10972800" cy="47814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Create README for each file or data set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Write as plain text file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Information to include:</a:t>
            </a:r>
          </a:p>
          <a:p>
            <a:pPr marL="342882" lvl="1" indent="0" algn="ctr">
              <a:spcBef>
                <a:spcPts val="1100"/>
              </a:spcBef>
              <a:spcAft>
                <a:spcPts val="600"/>
              </a:spcAft>
              <a:buNone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https://libraries.ou.edu/content/how-make-readmetxt-file</a:t>
            </a: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README files</a:t>
            </a:r>
          </a:p>
        </p:txBody>
      </p:sp>
    </p:spTree>
    <p:extLst>
      <p:ext uri="{BB962C8B-B14F-4D97-AF65-F5344CB8AC3E}">
        <p14:creationId xmlns:p14="http://schemas.microsoft.com/office/powerpoint/2010/main" val="1988249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FFA57D-D57D-9E4A-92C8-4E484DDF9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2418"/>
            <a:ext cx="10972800" cy="47814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Create README for each file or data set</a:t>
            </a:r>
          </a:p>
          <a:p>
            <a:pPr>
              <a:spcAft>
                <a:spcPts val="600"/>
              </a:spcAft>
            </a:pPr>
            <a:r>
              <a:rPr lang="en-US" dirty="0"/>
              <a:t>Write as plain text file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Information to include:</a:t>
            </a:r>
          </a:p>
          <a:p>
            <a:pPr marL="342882" lvl="1" indent="0" algn="ctr">
              <a:spcBef>
                <a:spcPts val="1100"/>
              </a:spcBef>
              <a:spcAft>
                <a:spcPts val="600"/>
              </a:spcAft>
              <a:buNone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https://libraries.ou.edu/content/how-make-readmetxt-file</a:t>
            </a: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README files</a:t>
            </a:r>
          </a:p>
        </p:txBody>
      </p:sp>
    </p:spTree>
    <p:extLst>
      <p:ext uri="{BB962C8B-B14F-4D97-AF65-F5344CB8AC3E}">
        <p14:creationId xmlns:p14="http://schemas.microsoft.com/office/powerpoint/2010/main" val="3213043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01BCDBC-059A-224A-8522-9536E48372D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4061" y="1600201"/>
            <a:ext cx="6000765" cy="4123702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/>
              <a:t>Why think about these things?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Discoverability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You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Collaboration 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Reproducibility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4DD4C1D0-516C-1445-B97E-18BE78D19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67233" y="1338506"/>
            <a:ext cx="4247028" cy="2654392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04460B3C-EB2E-CF46-90D3-0C599BD46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Managing Research Data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B0221ED-1852-DF4F-A343-8B508FCD1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591" y="2952901"/>
            <a:ext cx="2003869" cy="26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3B65B3-BD47-4E43-88F5-F51B0F9B6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295" y="3866920"/>
            <a:ext cx="3690211" cy="213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336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FFA57D-D57D-9E4A-92C8-4E484DDF9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2418"/>
            <a:ext cx="10972800" cy="47814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Create README for each file or data set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Write as plain text file</a:t>
            </a:r>
          </a:p>
          <a:p>
            <a:pPr>
              <a:spcAft>
                <a:spcPts val="600"/>
              </a:spcAft>
            </a:pPr>
            <a:r>
              <a:rPr lang="en-US" dirty="0"/>
              <a:t>Information to include:</a:t>
            </a:r>
          </a:p>
          <a:p>
            <a:pPr marL="342882" lvl="1" indent="0" algn="ctr">
              <a:spcBef>
                <a:spcPts val="1100"/>
              </a:spcBef>
              <a:spcAft>
                <a:spcPts val="600"/>
              </a:spcAft>
              <a:buNone/>
            </a:pPr>
            <a:r>
              <a:rPr lang="en-US" sz="2800" dirty="0">
                <a:hlinkClick r:id="rId3"/>
              </a:rPr>
              <a:t>https://libraries.ou.edu/content/how-make-readmetxt-file</a:t>
            </a:r>
            <a:r>
              <a:rPr lang="en-US" sz="2800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README files</a:t>
            </a:r>
          </a:p>
        </p:txBody>
      </p:sp>
    </p:spTree>
    <p:extLst>
      <p:ext uri="{BB962C8B-B14F-4D97-AF65-F5344CB8AC3E}">
        <p14:creationId xmlns:p14="http://schemas.microsoft.com/office/powerpoint/2010/main" val="118039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B1CF225-192E-8046-B697-4D302B245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FD3091-5E77-AE40-A961-F1491DA19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70" y="523113"/>
            <a:ext cx="1075765" cy="7171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5D483D-9E71-C44C-8ED0-61420313DE96}"/>
              </a:ext>
            </a:extLst>
          </p:cNvPr>
          <p:cNvSpPr txBox="1"/>
          <p:nvPr/>
        </p:nvSpPr>
        <p:spPr>
          <a:xfrm>
            <a:off x="673677" y="1212601"/>
            <a:ext cx="2222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Amanda’s Research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CA9991-8DCF-374C-A267-92CC0C33F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3834" y="1738250"/>
            <a:ext cx="914596" cy="6097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0363C9-55FC-AF44-9E9A-43EA1BEA827E}"/>
              </a:ext>
            </a:extLst>
          </p:cNvPr>
          <p:cNvSpPr txBox="1"/>
          <p:nvPr/>
        </p:nvSpPr>
        <p:spPr>
          <a:xfrm>
            <a:off x="1427181" y="2319632"/>
            <a:ext cx="1067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observations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2F7BF4B-0BC1-1C45-9FBA-A417F2DFB2F4}"/>
              </a:ext>
            </a:extLst>
          </p:cNvPr>
          <p:cNvCxnSpPr>
            <a:cxnSpLocks/>
          </p:cNvCxnSpPr>
          <p:nvPr/>
        </p:nvCxnSpPr>
        <p:spPr>
          <a:xfrm flipH="1">
            <a:off x="1173584" y="1489600"/>
            <a:ext cx="69999" cy="46472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3DEAA2-05C9-7443-A8CF-3E4912F7E72F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250236" y="2043116"/>
            <a:ext cx="253598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B144A23-B67D-D443-8828-F52E198AE2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709052"/>
              </p:ext>
            </p:extLst>
          </p:nvPr>
        </p:nvGraphicFramePr>
        <p:xfrm>
          <a:off x="4353232" y="2070982"/>
          <a:ext cx="2823890" cy="3557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549570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20121103_ra179.7dec12.1_g.fits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818482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2696086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10694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galaxy1_g_crop.fits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265328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825556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375097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galaxy2_g_crop.fits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353719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329897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409236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31B7808-2AB7-5649-9B96-194D7DBDE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861824"/>
              </p:ext>
            </p:extLst>
          </p:nvPr>
        </p:nvGraphicFramePr>
        <p:xfrm>
          <a:off x="1350276" y="3338311"/>
          <a:ext cx="2519649" cy="2668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005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214644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1303.7762.pdf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696553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2dfft.py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BHmass.py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E&amp;M class notes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3576915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mass &amp; pitch angle </a:t>
                      </a:r>
                      <a:r>
                        <a:rPr lang="en-US" sz="1100" dirty="0" err="1"/>
                        <a:t>scatter.png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paper on mass </a:t>
                      </a:r>
                      <a:r>
                        <a:rPr lang="en-US" sz="1100" dirty="0" err="1"/>
                        <a:t>estimates.pdf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818482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redshift(z)histogram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2696086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results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10694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spiral </a:t>
                      </a:r>
                      <a:r>
                        <a:rPr lang="en-US" sz="1100" dirty="0" err="1"/>
                        <a:t>paper.pdf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265328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6AD4FE-5E79-8346-B66B-999166FBC0A1}"/>
              </a:ext>
            </a:extLst>
          </p:cNvPr>
          <p:cNvCxnSpPr>
            <a:cxnSpLocks/>
          </p:cNvCxnSpPr>
          <p:nvPr/>
        </p:nvCxnSpPr>
        <p:spPr>
          <a:xfrm>
            <a:off x="2362355" y="2070982"/>
            <a:ext cx="187726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72F200A-71E2-744B-A19B-D2E3CE96C68A}"/>
              </a:ext>
            </a:extLst>
          </p:cNvPr>
          <p:cNvCxnSpPr>
            <a:cxnSpLocks/>
          </p:cNvCxnSpPr>
          <p:nvPr/>
        </p:nvCxnSpPr>
        <p:spPr>
          <a:xfrm>
            <a:off x="4239621" y="2067173"/>
            <a:ext cx="1" cy="35856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4B9C7-A177-2744-9300-CF86A1193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0229" y="1212601"/>
            <a:ext cx="3415884" cy="4123702"/>
          </a:xfrm>
          <a:ln w="28575">
            <a:solidFill>
              <a:schemeClr val="bg2">
                <a:lumMod val="50000"/>
              </a:schemeClr>
            </a:solidFill>
            <a:prstDash val="lgDash"/>
          </a:ln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dirty="0"/>
              <a:t>File Naming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 dirty="0"/>
              <a:t>be descriptive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 dirty="0"/>
              <a:t>no special characters or spaces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 dirty="0"/>
              <a:t>use file extensions</a:t>
            </a:r>
          </a:p>
          <a:p>
            <a:pPr>
              <a:lnSpc>
                <a:spcPct val="170000"/>
              </a:lnSpc>
            </a:pPr>
            <a:r>
              <a:rPr lang="en-US" dirty="0"/>
              <a:t>Organize / add structure</a:t>
            </a:r>
          </a:p>
          <a:p>
            <a:pPr>
              <a:lnSpc>
                <a:spcPct val="170000"/>
              </a:lnSpc>
            </a:pPr>
            <a:r>
              <a:rPr lang="en-US" dirty="0"/>
              <a:t>Include READMEs</a:t>
            </a:r>
          </a:p>
        </p:txBody>
      </p:sp>
    </p:spTree>
    <p:extLst>
      <p:ext uri="{BB962C8B-B14F-4D97-AF65-F5344CB8AC3E}">
        <p14:creationId xmlns:p14="http://schemas.microsoft.com/office/powerpoint/2010/main" val="51569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49E301-F2BC-2D4C-845D-5F1733E19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9CF0E5-8148-CD4A-B124-910FD9058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436" y="1566280"/>
            <a:ext cx="914596" cy="609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94F1B3-A3AF-7E47-8ABC-B5F08A1A3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716" y="62674"/>
            <a:ext cx="1075765" cy="7171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9D241B-9B13-4845-95D4-296C41583471}"/>
              </a:ext>
            </a:extLst>
          </p:cNvPr>
          <p:cNvSpPr txBox="1"/>
          <p:nvPr/>
        </p:nvSpPr>
        <p:spPr>
          <a:xfrm>
            <a:off x="1580982" y="749978"/>
            <a:ext cx="2282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BlackHoleMass_SpiralGalaxy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10CBFC-5CEA-274C-82A7-3545101EE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946" y="3746685"/>
            <a:ext cx="914596" cy="6097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A5F111-50A0-A24F-B1D0-BCDBDD95B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2039" y="1110508"/>
            <a:ext cx="914597" cy="6097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5364F0-7238-4E4F-9904-D644527DF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142" y="5567404"/>
            <a:ext cx="914400" cy="60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E4726F-D0E2-0941-AECF-D28B6EC4611A}"/>
              </a:ext>
            </a:extLst>
          </p:cNvPr>
          <p:cNvSpPr txBox="1"/>
          <p:nvPr/>
        </p:nvSpPr>
        <p:spPr>
          <a:xfrm>
            <a:off x="3736367" y="4072459"/>
            <a:ext cx="68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5216A1-4132-6B4E-9580-81D5846DA732}"/>
              </a:ext>
            </a:extLst>
          </p:cNvPr>
          <p:cNvSpPr txBox="1"/>
          <p:nvPr/>
        </p:nvSpPr>
        <p:spPr>
          <a:xfrm>
            <a:off x="3695498" y="1418684"/>
            <a:ext cx="743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FA05ED-A326-494F-8A9B-AA0D9226FA3F}"/>
              </a:ext>
            </a:extLst>
          </p:cNvPr>
          <p:cNvSpPr txBox="1"/>
          <p:nvPr/>
        </p:nvSpPr>
        <p:spPr>
          <a:xfrm>
            <a:off x="3704838" y="5900443"/>
            <a:ext cx="8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literature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7EFD9B-7EB8-E749-9970-C0A6DBD01DE2}"/>
              </a:ext>
            </a:extLst>
          </p:cNvPr>
          <p:cNvCxnSpPr>
            <a:cxnSpLocks/>
          </p:cNvCxnSpPr>
          <p:nvPr/>
        </p:nvCxnSpPr>
        <p:spPr>
          <a:xfrm>
            <a:off x="2451760" y="1040837"/>
            <a:ext cx="0" cy="56728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BD3B62-9D62-C240-96CD-5F59188C2038}"/>
              </a:ext>
            </a:extLst>
          </p:cNvPr>
          <p:cNvCxnSpPr>
            <a:cxnSpLocks/>
          </p:cNvCxnSpPr>
          <p:nvPr/>
        </p:nvCxnSpPr>
        <p:spPr>
          <a:xfrm>
            <a:off x="2451760" y="3979570"/>
            <a:ext cx="117718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21C827-C0BA-F046-9D22-62636DF74739}"/>
              </a:ext>
            </a:extLst>
          </p:cNvPr>
          <p:cNvCxnSpPr>
            <a:cxnSpLocks/>
          </p:cNvCxnSpPr>
          <p:nvPr/>
        </p:nvCxnSpPr>
        <p:spPr>
          <a:xfrm flipH="1">
            <a:off x="4129048" y="4331505"/>
            <a:ext cx="1" cy="8153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F7788AA-A8E0-C64B-9E77-6B7B358BCF6A}"/>
              </a:ext>
            </a:extLst>
          </p:cNvPr>
          <p:cNvCxnSpPr>
            <a:cxnSpLocks/>
          </p:cNvCxnSpPr>
          <p:nvPr/>
        </p:nvCxnSpPr>
        <p:spPr>
          <a:xfrm>
            <a:off x="4113884" y="1684797"/>
            <a:ext cx="0" cy="18450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18EDB4-279F-3245-8A4F-2A8F617A9F5C}"/>
              </a:ext>
            </a:extLst>
          </p:cNvPr>
          <p:cNvCxnSpPr>
            <a:cxnSpLocks/>
          </p:cNvCxnSpPr>
          <p:nvPr/>
        </p:nvCxnSpPr>
        <p:spPr>
          <a:xfrm>
            <a:off x="4113884" y="1823998"/>
            <a:ext cx="48227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F10F7EF7-0E90-4941-A84F-AE4AADFC2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184" y="4836263"/>
            <a:ext cx="914596" cy="6097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3836F5-3C5C-1343-8D7C-D9C55097D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762" y="4162269"/>
            <a:ext cx="914596" cy="60973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18BDC06-ECEA-AC4C-BD21-FFA6428D1826}"/>
              </a:ext>
            </a:extLst>
          </p:cNvPr>
          <p:cNvSpPr txBox="1"/>
          <p:nvPr/>
        </p:nvSpPr>
        <p:spPr>
          <a:xfrm>
            <a:off x="4621080" y="4467829"/>
            <a:ext cx="968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processed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444231-24F0-3543-BBAD-EEB1F1B92E39}"/>
              </a:ext>
            </a:extLst>
          </p:cNvPr>
          <p:cNvSpPr txBox="1"/>
          <p:nvPr/>
        </p:nvSpPr>
        <p:spPr>
          <a:xfrm>
            <a:off x="4728696" y="5149605"/>
            <a:ext cx="68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raw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DA72CE-0F38-8A4B-A08C-BEE2600A2A22}"/>
              </a:ext>
            </a:extLst>
          </p:cNvPr>
          <p:cNvSpPr txBox="1"/>
          <p:nvPr/>
        </p:nvSpPr>
        <p:spPr>
          <a:xfrm>
            <a:off x="4637592" y="1871146"/>
            <a:ext cx="68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plots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29E4C063-0F5D-BE4A-A699-6A99D7ED74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873645" y="5642663"/>
          <a:ext cx="2081022" cy="118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1806702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BHmass_pitch.bib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696553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KormandyHo2013.pdf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Lusso2010.pdf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Vertergaard2006.pdf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954E29A6-094D-8946-83C9-830401651FD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30575" y="1781572"/>
          <a:ext cx="2356602" cy="59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359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061243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mass_pitchangle_scatter.png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696553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redshift_histogram.png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C52C897-77CA-0F4A-B40D-A261DFBC57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82376" y="2343898"/>
          <a:ext cx="1407408" cy="118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6311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1071097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2dfft.py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696553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BHmass.py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results.csv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README.txt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22694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79E9852A-7622-D042-BD35-CFB77D0B0C1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821386" y="4382646"/>
          <a:ext cx="2916083" cy="2075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4437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601646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20121103_ra179.7dec12.1_g.fits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818482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2696086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10694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README.txt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404897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EA043B2D-6EF8-B740-926D-AE5538077A7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821386" y="1751626"/>
          <a:ext cx="2569782" cy="2371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9459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240323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galaxy1_g_crop.fits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265328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825556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375097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galaxy2_g_crop.fits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353719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329897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409236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README.txt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087098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README_methods.txt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6077960"/>
                  </a:ext>
                </a:extLst>
              </a:tr>
            </a:tbl>
          </a:graphicData>
        </a:graphic>
      </p:graphicFrame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9CB9932-A5F9-4345-856A-324AD40CFE3F}"/>
              </a:ext>
            </a:extLst>
          </p:cNvPr>
          <p:cNvCxnSpPr>
            <a:cxnSpLocks/>
          </p:cNvCxnSpPr>
          <p:nvPr/>
        </p:nvCxnSpPr>
        <p:spPr>
          <a:xfrm>
            <a:off x="5465040" y="1823998"/>
            <a:ext cx="195139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2906C6A-7291-C84F-B9F1-C0EA0570DCBF}"/>
              </a:ext>
            </a:extLst>
          </p:cNvPr>
          <p:cNvCxnSpPr>
            <a:cxnSpLocks/>
          </p:cNvCxnSpPr>
          <p:nvPr/>
        </p:nvCxnSpPr>
        <p:spPr>
          <a:xfrm>
            <a:off x="5660179" y="1819112"/>
            <a:ext cx="0" cy="5882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0290E5D-6A66-EF4E-AB53-9913308BEE56}"/>
              </a:ext>
            </a:extLst>
          </p:cNvPr>
          <p:cNvCxnSpPr>
            <a:cxnSpLocks/>
          </p:cNvCxnSpPr>
          <p:nvPr/>
        </p:nvCxnSpPr>
        <p:spPr>
          <a:xfrm>
            <a:off x="4466895" y="5983087"/>
            <a:ext cx="328880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153ECB2-B8AD-6341-9743-F5E552BF7E5F}"/>
              </a:ext>
            </a:extLst>
          </p:cNvPr>
          <p:cNvCxnSpPr>
            <a:cxnSpLocks/>
          </p:cNvCxnSpPr>
          <p:nvPr/>
        </p:nvCxnSpPr>
        <p:spPr>
          <a:xfrm>
            <a:off x="4794397" y="5642663"/>
            <a:ext cx="0" cy="11859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8851AE7-9FEE-2C4D-915E-EE354B5B4212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120529" y="4467135"/>
            <a:ext cx="4652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3B3F82-2E7C-474E-B948-82B2639572B4}"/>
              </a:ext>
            </a:extLst>
          </p:cNvPr>
          <p:cNvCxnSpPr>
            <a:cxnSpLocks/>
          </p:cNvCxnSpPr>
          <p:nvPr/>
        </p:nvCxnSpPr>
        <p:spPr>
          <a:xfrm>
            <a:off x="4113884" y="5141128"/>
            <a:ext cx="449276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1DA5E4A-E32D-344E-B972-BE2CE66F02CD}"/>
              </a:ext>
            </a:extLst>
          </p:cNvPr>
          <p:cNvCxnSpPr>
            <a:cxnSpLocks/>
          </p:cNvCxnSpPr>
          <p:nvPr/>
        </p:nvCxnSpPr>
        <p:spPr>
          <a:xfrm flipV="1">
            <a:off x="5407494" y="2968324"/>
            <a:ext cx="3296252" cy="1555715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4C2E3EF-96E2-584D-9D1D-A55FBC6FFFB0}"/>
              </a:ext>
            </a:extLst>
          </p:cNvPr>
          <p:cNvCxnSpPr>
            <a:cxnSpLocks/>
          </p:cNvCxnSpPr>
          <p:nvPr/>
        </p:nvCxnSpPr>
        <p:spPr>
          <a:xfrm>
            <a:off x="5433998" y="5163562"/>
            <a:ext cx="3280634" cy="479101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F740766-FD5D-544F-B8D9-B3793A17B7DD}"/>
              </a:ext>
            </a:extLst>
          </p:cNvPr>
          <p:cNvCxnSpPr>
            <a:cxnSpLocks/>
          </p:cNvCxnSpPr>
          <p:nvPr/>
        </p:nvCxnSpPr>
        <p:spPr>
          <a:xfrm>
            <a:off x="2451760" y="1310810"/>
            <a:ext cx="117718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7050BE1-BD26-0143-B7FE-329E63B1B99A}"/>
              </a:ext>
            </a:extLst>
          </p:cNvPr>
          <p:cNvCxnSpPr>
            <a:cxnSpLocks/>
          </p:cNvCxnSpPr>
          <p:nvPr/>
        </p:nvCxnSpPr>
        <p:spPr>
          <a:xfrm>
            <a:off x="2451760" y="5841874"/>
            <a:ext cx="117718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B35810B-42EB-584C-A759-ABB836E321D5}"/>
              </a:ext>
            </a:extLst>
          </p:cNvPr>
          <p:cNvCxnSpPr>
            <a:cxnSpLocks/>
          </p:cNvCxnSpPr>
          <p:nvPr/>
        </p:nvCxnSpPr>
        <p:spPr>
          <a:xfrm>
            <a:off x="8714632" y="4398339"/>
            <a:ext cx="0" cy="20596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353FC1F-EDC6-804D-92E1-660E3709376D}"/>
              </a:ext>
            </a:extLst>
          </p:cNvPr>
          <p:cNvCxnSpPr>
            <a:cxnSpLocks/>
          </p:cNvCxnSpPr>
          <p:nvPr/>
        </p:nvCxnSpPr>
        <p:spPr>
          <a:xfrm>
            <a:off x="8719427" y="1777692"/>
            <a:ext cx="0" cy="23812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72A1397F-2725-9A4E-9B78-193C7BDD67A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26811" y="6417166"/>
          <a:ext cx="1407408" cy="296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6311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1071097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README.txt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22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4094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9135477-E504-3349-9C00-E0360B44B3BA}"/>
              </a:ext>
            </a:extLst>
          </p:cNvPr>
          <p:cNvSpPr/>
          <p:nvPr/>
        </p:nvSpPr>
        <p:spPr>
          <a:xfrm>
            <a:off x="8343221" y="1754659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004D69-DFA6-7C47-89EC-DA78C0622867}"/>
              </a:ext>
            </a:extLst>
          </p:cNvPr>
          <p:cNvSpPr/>
          <p:nvPr/>
        </p:nvSpPr>
        <p:spPr>
          <a:xfrm>
            <a:off x="4382835" y="1754659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F291C1-D631-AE43-AEC6-D8C5ACAE7C38}"/>
              </a:ext>
            </a:extLst>
          </p:cNvPr>
          <p:cNvSpPr/>
          <p:nvPr/>
        </p:nvSpPr>
        <p:spPr>
          <a:xfrm>
            <a:off x="422449" y="1754659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E9BCEC-B2A0-9F4A-985A-8ED0EEC20DAA}"/>
              </a:ext>
            </a:extLst>
          </p:cNvPr>
          <p:cNvSpPr>
            <a:spLocks noGrp="1" noChangeAspect="1"/>
          </p:cNvSpPr>
          <p:nvPr>
            <p:ph idx="10"/>
          </p:nvPr>
        </p:nvSpPr>
        <p:spPr>
          <a:xfrm>
            <a:off x="528138" y="1909119"/>
            <a:ext cx="2958173" cy="3200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Spreadsheets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0137F-65A4-A34A-AFD3-1D4A52B070F1}"/>
              </a:ext>
            </a:extLst>
          </p:cNvPr>
          <p:cNvSpPr>
            <a:spLocks noGrp="1" noChangeAspect="1"/>
          </p:cNvSpPr>
          <p:nvPr>
            <p:ph idx="1"/>
          </p:nvPr>
        </p:nvSpPr>
        <p:spPr>
          <a:xfrm>
            <a:off x="4503875" y="1906917"/>
            <a:ext cx="2942822" cy="36906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Flat files (csv/</a:t>
            </a:r>
            <a:r>
              <a:rPr lang="en-US" sz="2400" dirty="0" err="1"/>
              <a:t>tsv</a:t>
            </a:r>
            <a:r>
              <a:rPr lang="en-US" sz="2400" dirty="0"/>
              <a:t>/txt)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F25521C0-EC5B-AF40-8B4A-0D6BCA8B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Data organization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0DD209-1883-0247-A980-E3DD600C1651}"/>
              </a:ext>
            </a:extLst>
          </p:cNvPr>
          <p:cNvSpPr txBox="1">
            <a:spLocks noChangeAspect="1"/>
          </p:cNvSpPr>
          <p:nvPr/>
        </p:nvSpPr>
        <p:spPr>
          <a:xfrm>
            <a:off x="8495621" y="1906918"/>
            <a:ext cx="2967036" cy="3690693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dirty="0"/>
              <a:t>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AFF6-F3CC-5B40-8940-5FC715EBF1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404"/>
          <a:stretch/>
        </p:blipFill>
        <p:spPr>
          <a:xfrm>
            <a:off x="623298" y="2560985"/>
            <a:ext cx="2921253" cy="23825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08BF71-39A9-3145-955F-554963FAC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115" y="2849927"/>
            <a:ext cx="3005621" cy="28439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734924-CB15-2540-9472-CEA4781E0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21" y="2412563"/>
            <a:ext cx="3134421" cy="26967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1438BE-3F19-F14D-8663-8372C48EA8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8444" y="4303839"/>
            <a:ext cx="982691" cy="964790"/>
          </a:xfrm>
          <a:prstGeom prst="rect">
            <a:avLst/>
          </a:prstGeom>
          <a:ln w="28575"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3BE454-3795-EB49-82A0-843447D41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9494" y="4524654"/>
            <a:ext cx="1147998" cy="11479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2E6AE7F-C82B-564A-9ABB-D80EBCE480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1941" y="4824549"/>
            <a:ext cx="1864400" cy="8840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FF0A189-EB6D-7749-94F9-D1EDE64668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07738" y="4303839"/>
            <a:ext cx="1019144" cy="964790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1586855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04D69-DFA6-7C47-89EC-DA78C0622867}"/>
              </a:ext>
            </a:extLst>
          </p:cNvPr>
          <p:cNvSpPr/>
          <p:nvPr/>
        </p:nvSpPr>
        <p:spPr>
          <a:xfrm>
            <a:off x="4382834" y="1754659"/>
            <a:ext cx="3964331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E9BCEC-B2A0-9F4A-985A-8ED0EEC20DAA}"/>
              </a:ext>
            </a:extLst>
          </p:cNvPr>
          <p:cNvSpPr>
            <a:spLocks noGrp="1" noChangeAspect="1"/>
          </p:cNvSpPr>
          <p:nvPr>
            <p:ph idx="10"/>
          </p:nvPr>
        </p:nvSpPr>
        <p:spPr>
          <a:xfrm>
            <a:off x="4602802" y="1926536"/>
            <a:ext cx="3417792" cy="3200148"/>
          </a:xfrm>
        </p:spPr>
        <p:txBody>
          <a:bodyPr>
            <a:normAutofit/>
          </a:bodyPr>
          <a:lstStyle/>
          <a:p>
            <a:r>
              <a:rPr lang="en-US" sz="2400" dirty="0"/>
              <a:t>Available/familiar software</a:t>
            </a:r>
          </a:p>
          <a:p>
            <a:r>
              <a:rPr lang="en-US" sz="2400" dirty="0"/>
              <a:t>Edit directly</a:t>
            </a:r>
          </a:p>
          <a:p>
            <a:r>
              <a:rPr lang="en-US" sz="2400" dirty="0"/>
              <a:t>Quickly analyze, make charts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F25521C0-EC5B-AF40-8B4A-0D6BCA8B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Data organization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66EBD6-22EB-CB4B-917D-D7750647FAC6}"/>
              </a:ext>
            </a:extLst>
          </p:cNvPr>
          <p:cNvSpPr/>
          <p:nvPr/>
        </p:nvSpPr>
        <p:spPr>
          <a:xfrm>
            <a:off x="422449" y="1754659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6115B78C-3AEF-034B-8F00-C3DDDFDEF549}"/>
              </a:ext>
            </a:extLst>
          </p:cNvPr>
          <p:cNvSpPr txBox="1">
            <a:spLocks noChangeAspect="1"/>
          </p:cNvSpPr>
          <p:nvPr/>
        </p:nvSpPr>
        <p:spPr>
          <a:xfrm>
            <a:off x="528138" y="1909119"/>
            <a:ext cx="2958173" cy="320014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/>
              <a:t>Spreadsheets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51C1848-9938-E249-B82F-A41FE453E8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404"/>
          <a:stretch/>
        </p:blipFill>
        <p:spPr>
          <a:xfrm>
            <a:off x="623298" y="2560985"/>
            <a:ext cx="2921253" cy="23825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DB861C-7DA4-B842-B53A-B5B4E04CE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8444" y="4303839"/>
            <a:ext cx="982691" cy="964790"/>
          </a:xfrm>
          <a:prstGeom prst="rect">
            <a:avLst/>
          </a:prstGeom>
          <a:ln w="28575"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5EE71B1-F31E-F648-82AC-48CB24CAF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9494" y="4524654"/>
            <a:ext cx="1147998" cy="114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70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E0B509-45C8-D84B-B4AD-89C4D0F49FEC}"/>
              </a:ext>
            </a:extLst>
          </p:cNvPr>
          <p:cNvSpPr/>
          <p:nvPr/>
        </p:nvSpPr>
        <p:spPr>
          <a:xfrm>
            <a:off x="4382834" y="1754659"/>
            <a:ext cx="3964331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0137F-65A4-A34A-AFD3-1D4A52B070F1}"/>
              </a:ext>
            </a:extLst>
          </p:cNvPr>
          <p:cNvSpPr>
            <a:spLocks noGrp="1" noChangeAspect="1"/>
          </p:cNvSpPr>
          <p:nvPr>
            <p:ph idx="1"/>
          </p:nvPr>
        </p:nvSpPr>
        <p:spPr>
          <a:xfrm>
            <a:off x="4503874" y="1906917"/>
            <a:ext cx="3660411" cy="3690694"/>
          </a:xfrm>
        </p:spPr>
        <p:txBody>
          <a:bodyPr>
            <a:normAutofit/>
          </a:bodyPr>
          <a:lstStyle/>
          <a:p>
            <a:r>
              <a:rPr lang="en-US" sz="2400" dirty="0"/>
              <a:t>Read by many programs (including excel)</a:t>
            </a:r>
          </a:p>
          <a:p>
            <a:r>
              <a:rPr lang="en-US" sz="2400" dirty="0"/>
              <a:t>Use a programming language to analyze, connect to other tables </a:t>
            </a:r>
          </a:p>
          <a:p>
            <a:endParaRPr lang="en-US" dirty="0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F25521C0-EC5B-AF40-8B4A-0D6BCA8B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Data organization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05BBE6-DAB6-0E49-B16E-1C0169BB4509}"/>
              </a:ext>
            </a:extLst>
          </p:cNvPr>
          <p:cNvSpPr/>
          <p:nvPr/>
        </p:nvSpPr>
        <p:spPr>
          <a:xfrm>
            <a:off x="422449" y="1758895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FBCF3AE-8B33-274D-B1E8-6462AD179622}"/>
              </a:ext>
            </a:extLst>
          </p:cNvPr>
          <p:cNvSpPr txBox="1">
            <a:spLocks noChangeAspect="1"/>
          </p:cNvSpPr>
          <p:nvPr/>
        </p:nvSpPr>
        <p:spPr>
          <a:xfrm>
            <a:off x="543489" y="1911153"/>
            <a:ext cx="2942822" cy="3690694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/>
              <a:t>Flat files (csv/tsv/txt)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048F51-07FC-4A45-BCCD-7E3BF35A7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29" y="2854163"/>
            <a:ext cx="3005621" cy="284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19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238D9B9-D077-5C4B-9D39-66E9703104F2}"/>
              </a:ext>
            </a:extLst>
          </p:cNvPr>
          <p:cNvSpPr/>
          <p:nvPr/>
        </p:nvSpPr>
        <p:spPr>
          <a:xfrm>
            <a:off x="4382834" y="1754659"/>
            <a:ext cx="3964331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F291C1-D631-AE43-AEC6-D8C5ACAE7C38}"/>
              </a:ext>
            </a:extLst>
          </p:cNvPr>
          <p:cNvSpPr/>
          <p:nvPr/>
        </p:nvSpPr>
        <p:spPr>
          <a:xfrm>
            <a:off x="422449" y="1754659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F25521C0-EC5B-AF40-8B4A-0D6BCA8B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Data organization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0DD209-1883-0247-A980-E3DD600C1651}"/>
              </a:ext>
            </a:extLst>
          </p:cNvPr>
          <p:cNvSpPr txBox="1">
            <a:spLocks noChangeAspect="1"/>
          </p:cNvSpPr>
          <p:nvPr/>
        </p:nvSpPr>
        <p:spPr>
          <a:xfrm>
            <a:off x="4578204" y="1906918"/>
            <a:ext cx="3586081" cy="3690693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Use with relational data</a:t>
            </a:r>
          </a:p>
          <a:p>
            <a:r>
              <a:rPr lang="en-US" sz="2400" dirty="0"/>
              <a:t>Can handle large data sets</a:t>
            </a:r>
          </a:p>
          <a:p>
            <a:r>
              <a:rPr lang="en-US" sz="2400" dirty="0"/>
              <a:t>Complex </a:t>
            </a:r>
            <a:r>
              <a:rPr lang="en-US" sz="2400"/>
              <a:t>searching options</a:t>
            </a:r>
            <a:endParaRPr lang="en-US" sz="24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0873309-9B45-5C4B-B82A-1B8EAACDC3F7}"/>
              </a:ext>
            </a:extLst>
          </p:cNvPr>
          <p:cNvSpPr txBox="1">
            <a:spLocks noChangeAspect="1"/>
          </p:cNvSpPr>
          <p:nvPr/>
        </p:nvSpPr>
        <p:spPr>
          <a:xfrm>
            <a:off x="574849" y="1906918"/>
            <a:ext cx="2967036" cy="3690693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dirty="0"/>
              <a:t>Database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6E2CBF-AA7F-B647-ADBC-288199B5E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49" y="2412563"/>
            <a:ext cx="3134421" cy="26967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D5F6BB-387A-F242-BB19-620A0E5A9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169" y="4824549"/>
            <a:ext cx="1864400" cy="8840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3D6ECE-30BD-894A-A548-9EBA93B7D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6966" y="4303839"/>
            <a:ext cx="1019144" cy="964790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3759265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A8922F-2317-434C-9BE7-7514A55CA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96145"/>
            <a:ext cx="10972800" cy="4547785"/>
          </a:xfrm>
        </p:spPr>
        <p:txBody>
          <a:bodyPr>
            <a:normAutofit/>
          </a:bodyPr>
          <a:lstStyle/>
          <a:p>
            <a:pPr>
              <a:spcAft>
                <a:spcPts val="3000"/>
              </a:spcAft>
            </a:pPr>
            <a:r>
              <a:rPr lang="en-US" dirty="0"/>
              <a:t>Formatting data for analysis - Tidy Data: Fri. May 3, 11am</a:t>
            </a:r>
          </a:p>
          <a:p>
            <a:pPr>
              <a:spcAft>
                <a:spcPts val="3000"/>
              </a:spcAft>
            </a:pPr>
            <a:r>
              <a:rPr lang="en-US" dirty="0"/>
              <a:t>Version control – TODAY, 2-4:30, here</a:t>
            </a:r>
          </a:p>
          <a:p>
            <a:pPr>
              <a:spcAft>
                <a:spcPts val="3000"/>
              </a:spcAft>
            </a:pPr>
            <a:r>
              <a:rPr lang="en-US" dirty="0"/>
              <a:t>Data Management Plans - Mark </a:t>
            </a:r>
            <a:r>
              <a:rPr lang="en-US" dirty="0" err="1"/>
              <a:t>Laufersweiler</a:t>
            </a:r>
            <a:r>
              <a:rPr lang="en-US" dirty="0"/>
              <a:t>, Research Data Specialist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More on managing data</a:t>
            </a:r>
          </a:p>
        </p:txBody>
      </p:sp>
    </p:spTree>
    <p:extLst>
      <p:ext uri="{BB962C8B-B14F-4D97-AF65-F5344CB8AC3E}">
        <p14:creationId xmlns:p14="http://schemas.microsoft.com/office/powerpoint/2010/main" val="869381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9600" y="2208741"/>
            <a:ext cx="5490575" cy="3549028"/>
          </a:xfrm>
        </p:spPr>
        <p:txBody>
          <a:bodyPr>
            <a:normAutofit/>
          </a:bodyPr>
          <a:lstStyle/>
          <a:p>
            <a:r>
              <a:rPr lang="en-US" sz="2800" dirty="0"/>
              <a:t>Information Specialists @ DAVIS</a:t>
            </a:r>
            <a:br>
              <a:rPr lang="en-US" sz="2800" dirty="0"/>
            </a:br>
            <a:r>
              <a:rPr lang="en-US" sz="2800" dirty="0">
                <a:hlinkClick r:id="rId2"/>
              </a:rPr>
              <a:t>https://libraries.ou.edu/davis</a:t>
            </a:r>
            <a:r>
              <a:rPr lang="en-US" sz="2800" dirty="0"/>
              <a:t> </a:t>
            </a:r>
          </a:p>
          <a:p>
            <a:r>
              <a:rPr lang="en-US" sz="2800" dirty="0"/>
              <a:t>Digital Scholarship Lab</a:t>
            </a:r>
            <a:br>
              <a:rPr lang="en-US" sz="2800" dirty="0"/>
            </a:br>
            <a:r>
              <a:rPr lang="en-US" sz="2800" dirty="0">
                <a:hlinkClick r:id="rId3"/>
              </a:rPr>
              <a:t>https://libraries.ou.edu/dsl</a:t>
            </a:r>
            <a:endParaRPr lang="en-US" sz="2800" dirty="0"/>
          </a:p>
        </p:txBody>
      </p:sp>
      <p:sp>
        <p:nvSpPr>
          <p:cNvPr id="6" name="Content Placeholder 5"/>
          <p:cNvSpPr>
            <a:spLocks noGrp="1"/>
          </p:cNvSpPr>
          <p:nvPr>
            <p:ph idx="11"/>
          </p:nvPr>
        </p:nvSpPr>
        <p:spPr>
          <a:xfrm>
            <a:off x="6194436" y="1979111"/>
            <a:ext cx="5742868" cy="3778657"/>
          </a:xfrm>
        </p:spPr>
        <p:txBody>
          <a:bodyPr>
            <a:noAutofit/>
          </a:bodyPr>
          <a:lstStyle/>
          <a:p>
            <a:r>
              <a:rPr lang="en-US" sz="2800" dirty="0"/>
              <a:t>Carpentries two-day workshops </a:t>
            </a:r>
            <a:r>
              <a:rPr lang="en-US" sz="2800" dirty="0">
                <a:hlinkClick r:id="rId4"/>
              </a:rPr>
              <a:t>https://libraries.ou.edu/</a:t>
            </a:r>
            <a:br>
              <a:rPr lang="en-US" sz="2800" dirty="0">
                <a:hlinkClick r:id="rId4"/>
              </a:rPr>
            </a:br>
            <a:r>
              <a:rPr lang="en-US" sz="2800" dirty="0">
                <a:hlinkClick r:id="rId4"/>
              </a:rPr>
              <a:t>carpentries</a:t>
            </a:r>
            <a:r>
              <a:rPr lang="en-US" sz="2800" dirty="0"/>
              <a:t> </a:t>
            </a:r>
          </a:p>
          <a:p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3C71A-5F8A-5C4C-B19D-A92B8ED34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916826" cy="5002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Find more resources and upcoming events!</a:t>
            </a:r>
          </a:p>
        </p:txBody>
      </p:sp>
    </p:spTree>
    <p:extLst>
      <p:ext uri="{BB962C8B-B14F-4D97-AF65-F5344CB8AC3E}">
        <p14:creationId xmlns:p14="http://schemas.microsoft.com/office/powerpoint/2010/main" val="3104818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Survey link 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en-US" dirty="0" err="1"/>
              <a:t>bit.ly</a:t>
            </a:r>
            <a:r>
              <a:rPr lang="en-US" dirty="0"/>
              <a:t>/oulib_davis_workshop </a:t>
            </a:r>
          </a:p>
          <a:p>
            <a:r>
              <a:rPr lang="en-US" dirty="0"/>
              <a:t>Today’s topic </a:t>
            </a:r>
          </a:p>
          <a:p>
            <a:pPr marL="0" indent="0" algn="ctr">
              <a:buNone/>
            </a:pPr>
            <a:r>
              <a:rPr lang="en-US" dirty="0"/>
              <a:t>Survival Skills: Managing Research Data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4C4D20-498A-0B4C-B3DF-B1E363085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10042087" cy="5002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Please take 5 min to help us improve</a:t>
            </a:r>
          </a:p>
        </p:txBody>
      </p:sp>
    </p:spTree>
    <p:extLst>
      <p:ext uri="{BB962C8B-B14F-4D97-AF65-F5344CB8AC3E}">
        <p14:creationId xmlns:p14="http://schemas.microsoft.com/office/powerpoint/2010/main" val="372920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01BCDBC-059A-224A-8522-9536E48372D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4061" y="1600201"/>
            <a:ext cx="6000765" cy="4123702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/>
              <a:t>Why think about these things?</a:t>
            </a:r>
          </a:p>
          <a:p>
            <a:r>
              <a:rPr lang="en-US" dirty="0"/>
              <a:t>Discoverability</a:t>
            </a:r>
          </a:p>
          <a:p>
            <a:pPr lvl="1"/>
            <a:r>
              <a:rPr lang="en-US" dirty="0"/>
              <a:t>You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Collaboration 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Reproducibility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4DD4C1D0-516C-1445-B97E-18BE78D19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67233" y="1338506"/>
            <a:ext cx="4247028" cy="2654392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04460B3C-EB2E-CF46-90D3-0C599BD46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Managing Research Data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B0221ED-1852-DF4F-A343-8B508FCD1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591" y="2952901"/>
            <a:ext cx="2003869" cy="26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3B65B3-BD47-4E43-88F5-F51B0F9B6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295" y="3866920"/>
            <a:ext cx="3690211" cy="213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961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01BCDBC-059A-224A-8522-9536E48372D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4061" y="1600201"/>
            <a:ext cx="6000765" cy="4123702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/>
              <a:t>Why think about these things?</a:t>
            </a:r>
          </a:p>
          <a:p>
            <a:r>
              <a:rPr lang="en-US" dirty="0"/>
              <a:t>Discoverability</a:t>
            </a:r>
          </a:p>
          <a:p>
            <a:pPr lvl="1"/>
            <a:r>
              <a:rPr lang="en-US" dirty="0"/>
              <a:t>You</a:t>
            </a:r>
          </a:p>
          <a:p>
            <a:pPr lvl="1"/>
            <a:r>
              <a:rPr lang="en-US" dirty="0"/>
              <a:t>Others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Collaboration 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Reproducibility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4DD4C1D0-516C-1445-B97E-18BE78D19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67233" y="1338506"/>
            <a:ext cx="4247028" cy="2654392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04460B3C-EB2E-CF46-90D3-0C599BD46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Managing Research Data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B0221ED-1852-DF4F-A343-8B508FCD1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591" y="2952901"/>
            <a:ext cx="2003869" cy="26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3B65B3-BD47-4E43-88F5-F51B0F9B6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295" y="3866920"/>
            <a:ext cx="3690211" cy="213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286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01BCDBC-059A-224A-8522-9536E48372D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4061" y="1600201"/>
            <a:ext cx="6000765" cy="4123702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/>
              <a:t>Why think about these things?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Discoverability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You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</a:t>
            </a:r>
          </a:p>
          <a:p>
            <a:r>
              <a:rPr lang="en-US" dirty="0"/>
              <a:t>Collaboration 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Reproducibility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4DD4C1D0-516C-1445-B97E-18BE78D19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67233" y="1338506"/>
            <a:ext cx="4247028" cy="2654392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04460B3C-EB2E-CF46-90D3-0C599BD46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Managing Research Data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B0221ED-1852-DF4F-A343-8B508FCD1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591" y="2952901"/>
            <a:ext cx="2003869" cy="26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3B65B3-BD47-4E43-88F5-F51B0F9B6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295" y="3866920"/>
            <a:ext cx="3690211" cy="213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611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01BCDBC-059A-224A-8522-9536E48372D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4061" y="1600201"/>
            <a:ext cx="6000765" cy="4123702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/>
              <a:t>Why think about these things?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Discoverability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You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Collaboration </a:t>
            </a:r>
          </a:p>
          <a:p>
            <a:r>
              <a:rPr lang="en-US" dirty="0"/>
              <a:t>Reproducibility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4DD4C1D0-516C-1445-B97E-18BE78D19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67233" y="1338506"/>
            <a:ext cx="4247028" cy="2654392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04460B3C-EB2E-CF46-90D3-0C599BD46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Managing Research Data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B0221ED-1852-DF4F-A343-8B508FCD1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591" y="2952901"/>
            <a:ext cx="2003869" cy="26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3B65B3-BD47-4E43-88F5-F51B0F9B6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295" y="3866920"/>
            <a:ext cx="3690211" cy="213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56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FD3091-5E77-AE40-A961-F1491DA19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806" y="499362"/>
            <a:ext cx="1075765" cy="7171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5D483D-9E71-C44C-8ED0-61420313DE96}"/>
              </a:ext>
            </a:extLst>
          </p:cNvPr>
          <p:cNvSpPr txBox="1"/>
          <p:nvPr/>
        </p:nvSpPr>
        <p:spPr>
          <a:xfrm>
            <a:off x="2918113" y="1188850"/>
            <a:ext cx="2222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Amanda’s Research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CA9991-8DCF-374C-A267-92CC0C33F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270" y="1714499"/>
            <a:ext cx="914596" cy="6097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0363C9-55FC-AF44-9E9A-43EA1BEA827E}"/>
              </a:ext>
            </a:extLst>
          </p:cNvPr>
          <p:cNvSpPr txBox="1"/>
          <p:nvPr/>
        </p:nvSpPr>
        <p:spPr>
          <a:xfrm>
            <a:off x="3671617" y="2295881"/>
            <a:ext cx="1067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observations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2F7BF4B-0BC1-1C45-9FBA-A417F2DFB2F4}"/>
              </a:ext>
            </a:extLst>
          </p:cNvPr>
          <p:cNvCxnSpPr>
            <a:cxnSpLocks/>
          </p:cNvCxnSpPr>
          <p:nvPr/>
        </p:nvCxnSpPr>
        <p:spPr>
          <a:xfrm flipH="1">
            <a:off x="3418020" y="1465849"/>
            <a:ext cx="69999" cy="46472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3DEAA2-05C9-7443-A8CF-3E4912F7E72F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494672" y="2019365"/>
            <a:ext cx="253598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B144A23-B67D-D443-8828-F52E198AE29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597668" y="2047231"/>
          <a:ext cx="2823890" cy="3557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549570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20121103_ra179.7dec12.1_g.fits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818482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2696086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10694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galaxy1_g_crop.fits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265328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825556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375097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galaxy2_g_crop.fits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353719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329897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409236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31B7808-2AB7-5649-9B96-194D7DBDE7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594712" y="3314560"/>
          <a:ext cx="2519649" cy="2668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005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214644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1303.7762.pdf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696553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2dfft.py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BHmass.py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E&amp;M class notes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3576915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mass &amp; pitch angle </a:t>
                      </a:r>
                      <a:r>
                        <a:rPr lang="en-US" sz="1100" dirty="0" err="1"/>
                        <a:t>scatter.png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paper on mass </a:t>
                      </a:r>
                      <a:r>
                        <a:rPr lang="en-US" sz="1100" dirty="0" err="1"/>
                        <a:t>estimates.pdf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818482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redshift(z)histogram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2696086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results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10694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spiral </a:t>
                      </a:r>
                      <a:r>
                        <a:rPr lang="en-US" sz="1100" dirty="0" err="1"/>
                        <a:t>paper.pdf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265328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6AD4FE-5E79-8346-B66B-999166FBC0A1}"/>
              </a:ext>
            </a:extLst>
          </p:cNvPr>
          <p:cNvCxnSpPr>
            <a:cxnSpLocks/>
          </p:cNvCxnSpPr>
          <p:nvPr/>
        </p:nvCxnSpPr>
        <p:spPr>
          <a:xfrm>
            <a:off x="4606791" y="2047231"/>
            <a:ext cx="187726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72F200A-71E2-744B-A19B-D2E3CE96C68A}"/>
              </a:ext>
            </a:extLst>
          </p:cNvPr>
          <p:cNvCxnSpPr>
            <a:cxnSpLocks/>
          </p:cNvCxnSpPr>
          <p:nvPr/>
        </p:nvCxnSpPr>
        <p:spPr>
          <a:xfrm>
            <a:off x="6484057" y="2043422"/>
            <a:ext cx="1" cy="35856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033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3370193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328284178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31617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7524</TotalTime>
  <Words>1948</Words>
  <Application>Microsoft Macintosh PowerPoint</Application>
  <PresentationFormat>Widescreen</PresentationFormat>
  <Paragraphs>359</Paragraphs>
  <Slides>29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.Apple Color Emoji UI</vt:lpstr>
      <vt:lpstr>Arial</vt:lpstr>
      <vt:lpstr>Calibri</vt:lpstr>
      <vt:lpstr>Courier New</vt:lpstr>
      <vt:lpstr>Wingdings</vt:lpstr>
      <vt:lpstr>Custom Design</vt:lpstr>
      <vt:lpstr>PowerPoint Presentation</vt:lpstr>
      <vt:lpstr>Managing Research Data</vt:lpstr>
      <vt:lpstr>Managing Research Data</vt:lpstr>
      <vt:lpstr>Managing Research Data</vt:lpstr>
      <vt:lpstr>Managing Research Data</vt:lpstr>
      <vt:lpstr>Managing Research Data</vt:lpstr>
      <vt:lpstr>PowerPoint Presentation</vt:lpstr>
      <vt:lpstr>File Naming</vt:lpstr>
      <vt:lpstr>File Naming</vt:lpstr>
      <vt:lpstr>File Naming</vt:lpstr>
      <vt:lpstr>File Naming</vt:lpstr>
      <vt:lpstr>File Naming</vt:lpstr>
      <vt:lpstr>File Naming</vt:lpstr>
      <vt:lpstr>File Naming</vt:lpstr>
      <vt:lpstr>File Naming</vt:lpstr>
      <vt:lpstr>File Organization</vt:lpstr>
      <vt:lpstr>README files</vt:lpstr>
      <vt:lpstr>README files</vt:lpstr>
      <vt:lpstr>README files</vt:lpstr>
      <vt:lpstr>README files</vt:lpstr>
      <vt:lpstr>PowerPoint Presentation</vt:lpstr>
      <vt:lpstr>PowerPoint Presentation</vt:lpstr>
      <vt:lpstr>Data organization</vt:lpstr>
      <vt:lpstr>Data organization</vt:lpstr>
      <vt:lpstr>Data organization</vt:lpstr>
      <vt:lpstr>Data organization</vt:lpstr>
      <vt:lpstr>More on managing data</vt:lpstr>
      <vt:lpstr>Find more resources and upcoming events!</vt:lpstr>
      <vt:lpstr>Please take 5 min to help us improve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Barney, Sarah C.</dc:creator>
  <cp:lastModifiedBy>Schilling, Amanda B.</cp:lastModifiedBy>
  <cp:revision>89</cp:revision>
  <dcterms:created xsi:type="dcterms:W3CDTF">2018-06-15T17:19:10Z</dcterms:created>
  <dcterms:modified xsi:type="dcterms:W3CDTF">2019-04-25T21:42:06Z</dcterms:modified>
</cp:coreProperties>
</file>